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0"/>
  </p:notesMasterIdLst>
  <p:sldIdLst>
    <p:sldId id="274" r:id="rId2"/>
    <p:sldId id="278" r:id="rId3"/>
    <p:sldId id="310" r:id="rId4"/>
    <p:sldId id="308" r:id="rId5"/>
    <p:sldId id="307" r:id="rId6"/>
    <p:sldId id="309" r:id="rId7"/>
    <p:sldId id="313"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E3DD42-26D8-41C9-A6BE-8F57E693B88B}" type="datetimeFigureOut">
              <a:rPr lang="en-US" smtClean="0"/>
              <a:t>7/9/2020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77B49-A3F7-47E3-8E69-A25AE720B728}" type="slidenum">
              <a:rPr lang="en-US" smtClean="0"/>
              <a:t>‹#›</a:t>
            </a:fld>
            <a:endParaRPr lang="en-US"/>
          </a:p>
        </p:txBody>
      </p:sp>
    </p:spTree>
    <p:extLst>
      <p:ext uri="{BB962C8B-B14F-4D97-AF65-F5344CB8AC3E}">
        <p14:creationId xmlns:p14="http://schemas.microsoft.com/office/powerpoint/2010/main" val="360745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77B49-A3F7-47E3-8E69-A25AE720B728}" type="slidenum">
              <a:rPr lang="en-US" smtClean="0"/>
              <a:t>5</a:t>
            </a:fld>
            <a:endParaRPr lang="en-US"/>
          </a:p>
        </p:txBody>
      </p:sp>
    </p:spTree>
    <p:extLst>
      <p:ext uri="{BB962C8B-B14F-4D97-AF65-F5344CB8AC3E}">
        <p14:creationId xmlns:p14="http://schemas.microsoft.com/office/powerpoint/2010/main" val="247622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311FD71-72BE-4007-8D75-2704B174A0BA}"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52122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11FD71-72BE-4007-8D75-2704B174A0BA}"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1390786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11FD71-72BE-4007-8D75-2704B174A0BA}"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29955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11FD71-72BE-4007-8D75-2704B174A0BA}"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225830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311FD71-72BE-4007-8D75-2704B174A0BA}" type="datetimeFigureOut">
              <a:rPr lang="en-US" smtClean="0"/>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4155870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11FD71-72BE-4007-8D75-2704B174A0BA}"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195617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11FD71-72BE-4007-8D75-2704B174A0BA}" type="datetimeFigureOut">
              <a:rPr lang="en-US" smtClean="0"/>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4172857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11FD71-72BE-4007-8D75-2704B174A0BA}" type="datetimeFigureOut">
              <a:rPr lang="en-US" smtClean="0"/>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354919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11FD71-72BE-4007-8D75-2704B174A0BA}" type="datetimeFigureOut">
              <a:rPr lang="en-US" smtClean="0"/>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120034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11FD71-72BE-4007-8D75-2704B174A0BA}"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311686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11FD71-72BE-4007-8D75-2704B174A0BA}" type="datetimeFigureOut">
              <a:rPr lang="en-US" smtClean="0"/>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F4C72-36AF-48EC-B29E-F42497B36034}" type="slidenum">
              <a:rPr lang="en-US" smtClean="0"/>
              <a:t>‹#›</a:t>
            </a:fld>
            <a:endParaRPr lang="en-US"/>
          </a:p>
        </p:txBody>
      </p:sp>
    </p:spTree>
    <p:extLst>
      <p:ext uri="{BB962C8B-B14F-4D97-AF65-F5344CB8AC3E}">
        <p14:creationId xmlns:p14="http://schemas.microsoft.com/office/powerpoint/2010/main" val="128033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1FD71-72BE-4007-8D75-2704B174A0BA}" type="datetimeFigureOut">
              <a:rPr lang="en-US" smtClean="0"/>
              <a:t>7/9/2020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F4C72-36AF-48EC-B29E-F42497B36034}" type="slidenum">
              <a:rPr lang="en-US" smtClean="0"/>
              <a:t>‹#›</a:t>
            </a:fld>
            <a:endParaRPr lang="en-US"/>
          </a:p>
        </p:txBody>
      </p:sp>
    </p:spTree>
    <p:extLst>
      <p:ext uri="{BB962C8B-B14F-4D97-AF65-F5344CB8AC3E}">
        <p14:creationId xmlns:p14="http://schemas.microsoft.com/office/powerpoint/2010/main" val="189333440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cy7U0dDEWIE&amp;feature=youtu.b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457" y="597733"/>
            <a:ext cx="10810019" cy="1280890"/>
          </a:xfrm>
        </p:spPr>
        <p:txBody>
          <a:bodyPr/>
          <a:lstStyle/>
          <a:p>
            <a:pPr algn="ctr"/>
            <a:r>
              <a:rPr lang="en-US" b="1" dirty="0">
                <a:solidFill>
                  <a:schemeClr val="accent1">
                    <a:lumMod val="75000"/>
                  </a:schemeClr>
                </a:solidFill>
              </a:rPr>
              <a:t>GEORGIA</a:t>
            </a:r>
          </a:p>
        </p:txBody>
      </p:sp>
      <p:sp>
        <p:nvSpPr>
          <p:cNvPr id="3" name="Text Placeholder 2"/>
          <p:cNvSpPr>
            <a:spLocks noGrp="1"/>
          </p:cNvSpPr>
          <p:nvPr>
            <p:ph type="body" idx="1"/>
          </p:nvPr>
        </p:nvSpPr>
        <p:spPr>
          <a:xfrm>
            <a:off x="593603" y="1672371"/>
            <a:ext cx="10693729" cy="823912"/>
          </a:xfrm>
        </p:spPr>
        <p:txBody>
          <a:bodyPr/>
          <a:lstStyle/>
          <a:p>
            <a:pPr algn="ctr"/>
            <a:r>
              <a:rPr lang="en-US" dirty="0">
                <a:solidFill>
                  <a:schemeClr val="accent3">
                    <a:lumMod val="50000"/>
                  </a:schemeClr>
                </a:solidFill>
              </a:rPr>
              <a:t>SAMEGRELO – ZEMO SVANETI</a:t>
            </a:r>
          </a:p>
        </p:txBody>
      </p:sp>
      <p:pic>
        <p:nvPicPr>
          <p:cNvPr id="4098" name="Picture 2"/>
          <p:cNvPicPr>
            <a:picLocks noChangeAspect="1" noChangeArrowheads="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5014435" y="3234615"/>
            <a:ext cx="2027842" cy="1402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101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6061" y="2000709"/>
            <a:ext cx="9999878" cy="2856582"/>
          </a:xfrm>
        </p:spPr>
        <p:txBody>
          <a:bodyPr>
            <a:normAutofit/>
          </a:bodyPr>
          <a:lstStyle/>
          <a:p>
            <a:r>
              <a:rPr lang="en-US" sz="5300" b="1" dirty="0"/>
              <a:t>Main Touristic destinations of Samegrelo-</a:t>
            </a:r>
            <a:r>
              <a:rPr lang="en-US" sz="5300" b="1" dirty="0" err="1"/>
              <a:t>Zemo</a:t>
            </a:r>
            <a:r>
              <a:rPr lang="en-US" sz="5300" b="1" dirty="0"/>
              <a:t> </a:t>
            </a:r>
            <a:r>
              <a:rPr lang="en-US" sz="5300" b="1" dirty="0" err="1"/>
              <a:t>Svaneti</a:t>
            </a:r>
            <a:r>
              <a:rPr lang="en-US" sz="5300" b="1" dirty="0"/>
              <a:t> region</a:t>
            </a:r>
            <a:br>
              <a:rPr lang="en-US" sz="5300" b="1" dirty="0"/>
            </a:br>
            <a:br>
              <a:rPr lang="en-US" dirty="0"/>
            </a:br>
            <a:r>
              <a:rPr lang="en-US" sz="2700" dirty="0">
                <a:hlinkClick r:id="rId2"/>
              </a:rPr>
              <a:t>https://www.youtube.com/watch?v=cy7U0dDEWIE&amp;feature=youtu.be</a:t>
            </a:r>
            <a:r>
              <a:rPr lang="en-US" sz="2700" dirty="0"/>
              <a:t> </a:t>
            </a:r>
          </a:p>
        </p:txBody>
      </p:sp>
    </p:spTree>
    <p:extLst>
      <p:ext uri="{BB962C8B-B14F-4D97-AF65-F5344CB8AC3E}">
        <p14:creationId xmlns:p14="http://schemas.microsoft.com/office/powerpoint/2010/main" val="405214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7731" y="79131"/>
            <a:ext cx="5565531" cy="6778869"/>
          </a:xfrm>
        </p:spPr>
        <p:txBody>
          <a:bodyPr>
            <a:noAutofit/>
          </a:bodyPr>
          <a:lstStyle/>
          <a:p>
            <a:pPr algn="just">
              <a:buFont typeface="Wingdings" panose="05000000000000000000" pitchFamily="2" charset="2"/>
              <a:buChar char="ü"/>
            </a:pPr>
            <a:r>
              <a:rPr lang="en-US" sz="1700" dirty="0" err="1"/>
              <a:t>Dadiani</a:t>
            </a:r>
            <a:r>
              <a:rPr lang="en-US" sz="1700" dirty="0"/>
              <a:t> Palaces Historical and Architectural Museum in Zugdidi, </a:t>
            </a:r>
            <a:r>
              <a:rPr lang="en-US" sz="1700" dirty="0" err="1"/>
              <a:t>Samegrelo</a:t>
            </a:r>
            <a:r>
              <a:rPr lang="en-US" sz="1700" dirty="0"/>
              <a:t> region, was established in 1921 and contains 41000 items.</a:t>
            </a:r>
          </a:p>
          <a:p>
            <a:pPr algn="just">
              <a:buFont typeface="Wingdings" panose="05000000000000000000" pitchFamily="2" charset="2"/>
              <a:buChar char="ü"/>
            </a:pPr>
            <a:r>
              <a:rPr lang="en-US" sz="1700" dirty="0"/>
              <a:t>The museum complex includes: palaces of the </a:t>
            </a:r>
            <a:r>
              <a:rPr lang="en-US" sz="1700" dirty="0" err="1"/>
              <a:t>Samegrelo</a:t>
            </a:r>
            <a:r>
              <a:rPr lang="en-US" sz="1700" dirty="0"/>
              <a:t> queen </a:t>
            </a:r>
            <a:r>
              <a:rPr lang="en-US" sz="1700" dirty="0" err="1"/>
              <a:t>Ekaterine</a:t>
            </a:r>
            <a:r>
              <a:rPr lang="en-US" sz="1700" dirty="0"/>
              <a:t> </a:t>
            </a:r>
            <a:r>
              <a:rPr lang="en-US" sz="1700" dirty="0" err="1"/>
              <a:t>Chavchavadze-Dadiani</a:t>
            </a:r>
            <a:r>
              <a:rPr lang="en-US" sz="1700" dirty="0"/>
              <a:t> and Prince Niko </a:t>
            </a:r>
            <a:r>
              <a:rPr lang="en-US" sz="1700" dirty="0" err="1"/>
              <a:t>Dadiani</a:t>
            </a:r>
            <a:r>
              <a:rPr lang="en-US" sz="1700" dirty="0"/>
              <a:t>, court church, and the botanic garden.</a:t>
            </a:r>
          </a:p>
          <a:p>
            <a:pPr algn="just">
              <a:buFont typeface="Wingdings" panose="05000000000000000000" pitchFamily="2" charset="2"/>
              <a:buChar char="ü"/>
            </a:pPr>
            <a:r>
              <a:rPr lang="en-US" sz="1700" dirty="0"/>
              <a:t>Zugdidi became a residence of governors of </a:t>
            </a:r>
            <a:r>
              <a:rPr lang="en-US" sz="1700" dirty="0" err="1"/>
              <a:t>Samegrelo</a:t>
            </a:r>
            <a:r>
              <a:rPr lang="en-US" sz="1700" dirty="0"/>
              <a:t> during the reign of Levan the 2-nd </a:t>
            </a:r>
            <a:r>
              <a:rPr lang="en-US" sz="1700" dirty="0" err="1"/>
              <a:t>Dadiani</a:t>
            </a:r>
            <a:r>
              <a:rPr lang="en-US" sz="1700" dirty="0"/>
              <a:t>. There are records about that by </a:t>
            </a:r>
            <a:r>
              <a:rPr lang="en-US" sz="1700" dirty="0" err="1"/>
              <a:t>Arcangelo</a:t>
            </a:r>
            <a:r>
              <a:rPr lang="en-US" sz="1700" dirty="0"/>
              <a:t> </a:t>
            </a:r>
            <a:r>
              <a:rPr lang="en-US" sz="1700" dirty="0" err="1"/>
              <a:t>Lamberti</a:t>
            </a:r>
            <a:r>
              <a:rPr lang="en-US" sz="1700" dirty="0"/>
              <a:t>, Jean </a:t>
            </a:r>
            <a:r>
              <a:rPr lang="en-US" sz="1700" dirty="0" err="1"/>
              <a:t>Chardin</a:t>
            </a:r>
            <a:r>
              <a:rPr lang="en-US" sz="1700" dirty="0"/>
              <a:t>, Teramo Cristoforo </a:t>
            </a:r>
            <a:r>
              <a:rPr lang="en-US" sz="1700" dirty="0" err="1"/>
              <a:t>Castelli</a:t>
            </a:r>
            <a:r>
              <a:rPr lang="en-US" sz="1700" dirty="0"/>
              <a:t>.</a:t>
            </a:r>
          </a:p>
          <a:p>
            <a:pPr algn="just">
              <a:buFont typeface="Wingdings" panose="05000000000000000000" pitchFamily="2" charset="2"/>
              <a:buChar char="ü"/>
            </a:pPr>
            <a:r>
              <a:rPr lang="en-US" sz="1700" dirty="0"/>
              <a:t>There are many significant and unique exhibits in the museum, such as Napoleon’s mask brought in the museum by Salome </a:t>
            </a:r>
            <a:r>
              <a:rPr lang="en-US" sz="1700" dirty="0" err="1"/>
              <a:t>Dadiani</a:t>
            </a:r>
            <a:r>
              <a:rPr lang="en-US" sz="1700" dirty="0"/>
              <a:t>-Murat. She was married to Napoleon’s nephew </a:t>
            </a:r>
            <a:r>
              <a:rPr lang="en-US" sz="1700" dirty="0" err="1"/>
              <a:t>Achille</a:t>
            </a:r>
            <a:r>
              <a:rPr lang="en-US" sz="1700" dirty="0"/>
              <a:t> Murat. </a:t>
            </a:r>
          </a:p>
          <a:p>
            <a:pPr algn="just">
              <a:buFont typeface="Wingdings" panose="05000000000000000000" pitchFamily="2" charset="2"/>
              <a:buChar char="ü"/>
            </a:pPr>
            <a:r>
              <a:rPr lang="en-US" sz="1700" dirty="0"/>
              <a:t>Another significant exhibit of the museum is Virgin Mary’s Robe, and there are many stories about how it appeared in Georgia. The most popular one of them tells us, that when Turks conquered Constantinople, the Robe was taken with other holy pieces by archbishop and brought to Georgia. Every year, in August, the Robe can be seen by visitors, and all the other times it’s kept in so called “Virgin Tower”.</a:t>
            </a:r>
          </a:p>
          <a:p>
            <a:pPr algn="just">
              <a:buFont typeface="Wingdings" panose="05000000000000000000" pitchFamily="2" charset="2"/>
              <a:buChar char="ü"/>
            </a:pPr>
            <a:r>
              <a:rPr lang="en-US" sz="1700" dirty="0"/>
              <a:t>One of the important section of the collection is </a:t>
            </a:r>
            <a:r>
              <a:rPr lang="en-US" sz="1700" dirty="0" err="1"/>
              <a:t>Dadiani</a:t>
            </a:r>
            <a:r>
              <a:rPr lang="en-US" sz="1700" dirty="0"/>
              <a:t> Library, where there are kept hundreds of letters, writings, rare books and even </a:t>
            </a:r>
            <a:r>
              <a:rPr lang="en-US" sz="1700" b="1" dirty="0"/>
              <a:t>books from Napoleon’s personal library.</a:t>
            </a:r>
            <a:endParaRPr lang="en-US" sz="17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20507" y="2305579"/>
            <a:ext cx="3020942" cy="2011443"/>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873263" y="0"/>
            <a:ext cx="3047244" cy="2286000"/>
          </a:xfrm>
          <a:prstGeom prst="rect">
            <a:avLst/>
          </a:prstGeom>
        </p:spPr>
      </p:pic>
      <p:pic>
        <p:nvPicPr>
          <p:cNvPr id="7" name="Picture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73262" y="4314414"/>
            <a:ext cx="3047245" cy="2285434"/>
          </a:xfrm>
          <a:prstGeom prst="rect">
            <a:avLst/>
          </a:prstGeom>
        </p:spPr>
      </p:pic>
    </p:spTree>
    <p:extLst>
      <p:ext uri="{BB962C8B-B14F-4D97-AF65-F5344CB8AC3E}">
        <p14:creationId xmlns:p14="http://schemas.microsoft.com/office/powerpoint/2010/main" val="160586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431"/>
            <a:ext cx="10515600" cy="1108443"/>
          </a:xfrm>
        </p:spPr>
        <p:txBody>
          <a:bodyPr/>
          <a:lstStyle/>
          <a:p>
            <a:pPr algn="ctr"/>
            <a:r>
              <a:rPr lang="en-US" b="1" i="1" dirty="0" err="1">
                <a:solidFill>
                  <a:schemeClr val="accent1"/>
                </a:solidFill>
              </a:rPr>
              <a:t>Colkheti</a:t>
            </a:r>
            <a:r>
              <a:rPr lang="en-US" b="1" i="1" dirty="0">
                <a:solidFill>
                  <a:schemeClr val="accent1"/>
                </a:solidFill>
              </a:rPr>
              <a:t> National Park</a:t>
            </a:r>
          </a:p>
        </p:txBody>
      </p:sp>
      <p:sp>
        <p:nvSpPr>
          <p:cNvPr id="3" name="Content Placeholder 2"/>
          <p:cNvSpPr>
            <a:spLocks noGrp="1"/>
          </p:cNvSpPr>
          <p:nvPr>
            <p:ph idx="1"/>
          </p:nvPr>
        </p:nvSpPr>
        <p:spPr>
          <a:xfrm>
            <a:off x="838200" y="1371600"/>
            <a:ext cx="4173415" cy="5161085"/>
          </a:xfrm>
        </p:spPr>
        <p:txBody>
          <a:bodyPr>
            <a:noAutofit/>
          </a:bodyPr>
          <a:lstStyle/>
          <a:p>
            <a:pPr algn="just">
              <a:buFont typeface="Wingdings" panose="05000000000000000000" pitchFamily="2" charset="2"/>
              <a:buChar char="ü"/>
            </a:pPr>
            <a:r>
              <a:rPr lang="en-US" sz="1800" dirty="0"/>
              <a:t>Colchis National Park, located in the western part of </a:t>
            </a:r>
            <a:r>
              <a:rPr lang="en-US" sz="1800" dirty="0" err="1"/>
              <a:t>Samegrelo</a:t>
            </a:r>
            <a:r>
              <a:rPr lang="en-US" sz="1800" dirty="0"/>
              <a:t>, is a unique site with 28,571 hectares land area and 1,574 hectares marine area.</a:t>
            </a:r>
          </a:p>
          <a:p>
            <a:pPr algn="just">
              <a:buFont typeface="Wingdings" panose="05000000000000000000" pitchFamily="2" charset="2"/>
              <a:buChar char="ü"/>
            </a:pPr>
            <a:r>
              <a:rPr lang="en-US" sz="1800" dirty="0"/>
              <a:t> In 1996, the park was declared as a </a:t>
            </a:r>
            <a:r>
              <a:rPr lang="en-US" sz="1800" dirty="0" err="1"/>
              <a:t>Ramsar</a:t>
            </a:r>
            <a:r>
              <a:rPr lang="en-US" sz="1800" dirty="0"/>
              <a:t> Site, a status given to wetlands of international importance. The Park has good potential with respect to eco-tourism development. </a:t>
            </a:r>
          </a:p>
          <a:p>
            <a:pPr algn="just">
              <a:buFont typeface="Wingdings" panose="05000000000000000000" pitchFamily="2" charset="2"/>
              <a:buChar char="ü"/>
            </a:pPr>
            <a:r>
              <a:rPr lang="en-US" sz="1800" dirty="0"/>
              <a:t>During the period of migration, numerous rare birds could be observed there. There are towers installed in the Park for birds watching. Tourist could be accommodated either in the visitors’ center of the Park or in the hotels of </a:t>
            </a:r>
            <a:r>
              <a:rPr lang="en-US" sz="1800" dirty="0" err="1"/>
              <a:t>Poti</a:t>
            </a:r>
            <a:r>
              <a:rPr lang="en-US" sz="1800" dirty="0"/>
              <a:t>, </a:t>
            </a:r>
            <a:r>
              <a:rPr lang="en-US" sz="1800" dirty="0" err="1"/>
              <a:t>Grigoreti</a:t>
            </a:r>
            <a:r>
              <a:rPr lang="en-US" sz="1800" dirty="0"/>
              <a:t> and </a:t>
            </a:r>
            <a:r>
              <a:rPr lang="en-US" sz="1800" dirty="0" err="1"/>
              <a:t>Anaklia</a:t>
            </a:r>
            <a:r>
              <a:rPr lang="en-US" sz="1800" dirty="0"/>
              <a:t>.</a:t>
            </a:r>
          </a:p>
          <a:p>
            <a:pPr algn="just">
              <a:buFont typeface="Wingdings" panose="05000000000000000000" pitchFamily="2" charset="2"/>
              <a:buChar char="ü"/>
            </a:pPr>
            <a:r>
              <a:rPr lang="en-US" sz="1800" dirty="0"/>
              <a:t>Walking routes run along the coastal dunes and lowland moors, thought the best way to view the wetland areas is by boats. </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30135" y="4144311"/>
            <a:ext cx="4909879" cy="2703411"/>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930135" y="1301874"/>
            <a:ext cx="4909879" cy="2842437"/>
          </a:xfrm>
          <a:prstGeom prst="rect">
            <a:avLst/>
          </a:prstGeom>
        </p:spPr>
      </p:pic>
    </p:spTree>
    <p:extLst>
      <p:ext uri="{BB962C8B-B14F-4D97-AF65-F5344CB8AC3E}">
        <p14:creationId xmlns:p14="http://schemas.microsoft.com/office/powerpoint/2010/main" val="290445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523" y="298938"/>
            <a:ext cx="3903785" cy="5878025"/>
          </a:xfrm>
        </p:spPr>
        <p:txBody>
          <a:bodyPr>
            <a:normAutofit/>
          </a:bodyPr>
          <a:lstStyle/>
          <a:p>
            <a:pPr algn="just">
              <a:buFont typeface="Wingdings" panose="05000000000000000000" pitchFamily="2" charset="2"/>
              <a:buChar char="ü"/>
            </a:pPr>
            <a:r>
              <a:rPr lang="en-US" sz="2000" b="1" i="1" dirty="0" err="1">
                <a:solidFill>
                  <a:schemeClr val="accent1"/>
                </a:solidFill>
              </a:rPr>
              <a:t>Mestia</a:t>
            </a:r>
            <a:r>
              <a:rPr lang="en-US" sz="2000" b="1" dirty="0"/>
              <a:t> </a:t>
            </a:r>
            <a:r>
              <a:rPr lang="en-US" sz="2000" dirty="0"/>
              <a:t>is a mountainous municipality in  Region. </a:t>
            </a:r>
          </a:p>
          <a:p>
            <a:pPr algn="just">
              <a:buFont typeface="Wingdings" panose="05000000000000000000" pitchFamily="2" charset="2"/>
              <a:buChar char="ü"/>
            </a:pPr>
            <a:r>
              <a:rPr lang="en-US" sz="2000" b="1" i="1" dirty="0" err="1">
                <a:solidFill>
                  <a:schemeClr val="accent1"/>
                </a:solidFill>
              </a:rPr>
              <a:t>Mestia</a:t>
            </a:r>
            <a:r>
              <a:rPr lang="en-US" sz="2000" b="1" i="1" dirty="0">
                <a:solidFill>
                  <a:schemeClr val="accent1"/>
                </a:solidFill>
              </a:rPr>
              <a:t>, </a:t>
            </a:r>
            <a:r>
              <a:rPr lang="en-US" sz="2000" dirty="0"/>
              <a:t>as well as the whole </a:t>
            </a:r>
            <a:r>
              <a:rPr lang="en-US" sz="2000" dirty="0" err="1"/>
              <a:t>Svaneti</a:t>
            </a:r>
            <a:r>
              <a:rPr lang="en-US" sz="2000" dirty="0"/>
              <a:t> has the oldest history. </a:t>
            </a:r>
            <a:br>
              <a:rPr lang="en-US" sz="2000" dirty="0"/>
            </a:br>
            <a:r>
              <a:rPr lang="en-US" sz="2000" dirty="0" err="1"/>
              <a:t>Mestia</a:t>
            </a:r>
            <a:r>
              <a:rPr lang="en-US" sz="2000" dirty="0"/>
              <a:t> is distinguished by its amazing, beautiful nature and abundance of cultural monuments. </a:t>
            </a:r>
          </a:p>
          <a:p>
            <a:pPr algn="just">
              <a:buFont typeface="Wingdings" panose="05000000000000000000" pitchFamily="2" charset="2"/>
              <a:buChar char="ü"/>
            </a:pPr>
            <a:r>
              <a:rPr lang="en-US" sz="2000" dirty="0"/>
              <a:t>Stunning and unforgettable beauty of  </a:t>
            </a:r>
            <a:r>
              <a:rPr lang="en-US" sz="2000" dirty="0" err="1"/>
              <a:t>Svaneti</a:t>
            </a:r>
            <a:r>
              <a:rPr lang="en-US" sz="2000" dirty="0"/>
              <a:t>, the Peak of </a:t>
            </a:r>
            <a:r>
              <a:rPr lang="en-US" sz="2000" dirty="0" err="1"/>
              <a:t>Ushba</a:t>
            </a:r>
            <a:r>
              <a:rPr lang="en-US" sz="2000" dirty="0"/>
              <a:t>, the highest peak of Georgia, </a:t>
            </a:r>
            <a:r>
              <a:rPr lang="en-US" sz="2000" dirty="0" err="1"/>
              <a:t>Shkhara</a:t>
            </a:r>
            <a:r>
              <a:rPr lang="en-US" sz="2000" dirty="0"/>
              <a:t>, waterfall flowing from the rocks and the alpine lakes almost as blue as the sky.</a:t>
            </a:r>
          </a:p>
          <a:p>
            <a:pPr algn="just">
              <a:buFont typeface="Wingdings" panose="05000000000000000000" pitchFamily="2" charset="2"/>
              <a:buChar char="ü"/>
            </a:pPr>
            <a:r>
              <a:rPr lang="en-US" sz="2000" dirty="0" err="1"/>
              <a:t>Mestia</a:t>
            </a:r>
            <a:r>
              <a:rPr lang="en-US" sz="2000" dirty="0"/>
              <a:t> is known of its well developed mountain ski resorts: </a:t>
            </a:r>
            <a:r>
              <a:rPr lang="en-US" sz="2000" b="1" i="1" dirty="0" err="1">
                <a:solidFill>
                  <a:schemeClr val="accent1"/>
                </a:solidFill>
              </a:rPr>
              <a:t>Tetnuldi</a:t>
            </a:r>
            <a:r>
              <a:rPr lang="en-US" sz="2000" b="1" i="1" dirty="0">
                <a:solidFill>
                  <a:schemeClr val="accent1"/>
                </a:solidFill>
              </a:rPr>
              <a:t>, </a:t>
            </a:r>
            <a:r>
              <a:rPr lang="en-US" sz="2000" b="1" i="1" dirty="0" err="1">
                <a:solidFill>
                  <a:schemeClr val="accent1"/>
                </a:solidFill>
              </a:rPr>
              <a:t>Hatsvali</a:t>
            </a:r>
            <a:r>
              <a:rPr lang="en-US" sz="2000" b="1" i="1" dirty="0">
                <a:solidFill>
                  <a:schemeClr val="accent1"/>
                </a:solidFill>
              </a:rPr>
              <a:t>.</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98209" y="348517"/>
            <a:ext cx="3350973" cy="2342785"/>
          </a:xfrm>
          <a:prstGeom prst="rect">
            <a:avLst/>
          </a:prstGeom>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14266" y="3298439"/>
            <a:ext cx="3561517" cy="2878524"/>
          </a:xfrm>
          <a:prstGeom prst="rect">
            <a:avLst/>
          </a:prstGeom>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14267" y="323727"/>
            <a:ext cx="3561517" cy="2392364"/>
          </a:xfrm>
          <a:prstGeom prst="rect">
            <a:avLst/>
          </a:prstGeom>
        </p:spPr>
      </p:pic>
      <p:pic>
        <p:nvPicPr>
          <p:cNvPr id="9" name="Picture 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598209" y="3298439"/>
            <a:ext cx="3447253" cy="2878524"/>
          </a:xfrm>
          <a:prstGeom prst="rect">
            <a:avLst/>
          </a:prstGeom>
        </p:spPr>
      </p:pic>
    </p:spTree>
    <p:extLst>
      <p:ext uri="{BB962C8B-B14F-4D97-AF65-F5344CB8AC3E}">
        <p14:creationId xmlns:p14="http://schemas.microsoft.com/office/powerpoint/2010/main" val="3418056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2224" y="254977"/>
            <a:ext cx="3385038" cy="6180992"/>
          </a:xfrm>
        </p:spPr>
        <p:txBody>
          <a:bodyPr>
            <a:normAutofit/>
          </a:bodyPr>
          <a:lstStyle/>
          <a:p>
            <a:pPr algn="just">
              <a:buFont typeface="Wingdings" panose="05000000000000000000" pitchFamily="2" charset="2"/>
              <a:buChar char="ü"/>
            </a:pPr>
            <a:endParaRPr lang="en-US" sz="2000" dirty="0"/>
          </a:p>
          <a:p>
            <a:pPr algn="just">
              <a:buFont typeface="Wingdings" panose="05000000000000000000" pitchFamily="2" charset="2"/>
              <a:buChar char="ü"/>
            </a:pPr>
            <a:r>
              <a:rPr lang="en-US" sz="2000" dirty="0" err="1"/>
              <a:t>Enguri</a:t>
            </a:r>
            <a:r>
              <a:rPr lang="en-US" sz="2000" dirty="0"/>
              <a:t> water reservoir and middle  and upper reaches of the river, as well as </a:t>
            </a:r>
            <a:r>
              <a:rPr lang="en-US" sz="2000" dirty="0" err="1"/>
              <a:t>Martvili</a:t>
            </a:r>
            <a:r>
              <a:rPr lang="en-US" sz="2000" dirty="0"/>
              <a:t> caves and </a:t>
            </a:r>
            <a:r>
              <a:rPr lang="en-US" sz="2000" dirty="0" err="1"/>
              <a:t>Tobavarchkhili</a:t>
            </a:r>
            <a:r>
              <a:rPr lang="en-US" sz="2000" dirty="0"/>
              <a:t> lakes, provide good opportunities for the development  of activities  related  to eco tourism, hunting, fishing, horse riding and other activity based tourism types. </a:t>
            </a:r>
          </a:p>
          <a:p>
            <a:pPr algn="just">
              <a:buFont typeface="Wingdings" panose="05000000000000000000" pitchFamily="2" charset="2"/>
              <a:buChar char="ü"/>
            </a:pPr>
            <a:endParaRPr lang="en-US" sz="2000" dirty="0"/>
          </a:p>
          <a:p>
            <a:pPr algn="just">
              <a:buFont typeface="Wingdings" panose="05000000000000000000" pitchFamily="2" charset="2"/>
              <a:buChar char="ü"/>
            </a:pPr>
            <a:r>
              <a:rPr lang="en-US" sz="2000" dirty="0"/>
              <a:t>There are perfect conditions for the development  of boating and rafting on </a:t>
            </a:r>
            <a:r>
              <a:rPr lang="en-US" sz="2000" dirty="0" err="1"/>
              <a:t>Enguri</a:t>
            </a:r>
            <a:r>
              <a:rPr lang="en-US" sz="2000" dirty="0"/>
              <a:t> and </a:t>
            </a:r>
            <a:r>
              <a:rPr lang="en-US" sz="2000" dirty="0" err="1"/>
              <a:t>khobi</a:t>
            </a:r>
            <a:r>
              <a:rPr lang="en-US" sz="2000" dirty="0"/>
              <a:t> river.</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07828" y="334107"/>
            <a:ext cx="4196399" cy="2809159"/>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266070" y="334107"/>
            <a:ext cx="3772212" cy="2809159"/>
          </a:xfrm>
          <a:prstGeom prst="rect">
            <a:avLst/>
          </a:prstGeom>
        </p:spPr>
      </p:pic>
      <p:pic>
        <p:nvPicPr>
          <p:cNvPr id="7" name="Picture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008898" y="4043509"/>
            <a:ext cx="4141403" cy="2263864"/>
          </a:xfrm>
          <a:prstGeom prst="rect">
            <a:avLst/>
          </a:prstGeom>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246622" y="4043509"/>
            <a:ext cx="3411978" cy="2266252"/>
          </a:xfrm>
          <a:prstGeom prst="rect">
            <a:avLst/>
          </a:prstGeom>
        </p:spPr>
      </p:pic>
    </p:spTree>
    <p:extLst>
      <p:ext uri="{BB962C8B-B14F-4D97-AF65-F5344CB8AC3E}">
        <p14:creationId xmlns:p14="http://schemas.microsoft.com/office/powerpoint/2010/main" val="259011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chemeClr val="tx2"/>
                </a:solidFill>
              </a:rPr>
              <a:t>       HOSPITALITY AND CUISINE</a:t>
            </a:r>
          </a:p>
        </p:txBody>
      </p:sp>
      <p:pic>
        <p:nvPicPr>
          <p:cNvPr id="8" name="Content Placeholder 7"/>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8590135" y="4733621"/>
            <a:ext cx="3522733" cy="2045250"/>
          </a:xfrm>
        </p:spPr>
      </p:pic>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11565" y="96714"/>
            <a:ext cx="4001303" cy="2244481"/>
          </a:xfrm>
          <a:prstGeom prst="rect">
            <a:avLst/>
          </a:prstGeom>
        </p:spPr>
      </p:pic>
      <p:pic>
        <p:nvPicPr>
          <p:cNvPr id="10" name="Picture 9"/>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903459" y="1690688"/>
            <a:ext cx="4873375" cy="3252978"/>
          </a:xfrm>
          <a:prstGeom prst="rect">
            <a:avLst/>
          </a:prstGeom>
        </p:spPr>
      </p:pic>
      <p:sp>
        <p:nvSpPr>
          <p:cNvPr id="3" name="Rectangle 2"/>
          <p:cNvSpPr/>
          <p:nvPr/>
        </p:nvSpPr>
        <p:spPr>
          <a:xfrm>
            <a:off x="322830" y="2547482"/>
            <a:ext cx="4820670" cy="3046988"/>
          </a:xfrm>
          <a:prstGeom prst="rect">
            <a:avLst/>
          </a:prstGeom>
        </p:spPr>
        <p:txBody>
          <a:bodyPr wrap="square">
            <a:spAutoFit/>
          </a:bodyPr>
          <a:lstStyle/>
          <a:p>
            <a:pPr marL="342900" indent="-342900" algn="just">
              <a:buFont typeface="Wingdings" panose="05000000000000000000" pitchFamily="2" charset="2"/>
              <a:buChar char="ü"/>
            </a:pPr>
            <a:r>
              <a:rPr lang="en-US" sz="2400" dirty="0"/>
              <a:t>The region is proud of its traditional hospitality and cuisine</a:t>
            </a:r>
          </a:p>
          <a:p>
            <a:endParaRPr lang="en-US" sz="2400" dirty="0"/>
          </a:p>
          <a:p>
            <a:pPr marL="342900" indent="-342900" algn="just">
              <a:buFont typeface="Wingdings" panose="05000000000000000000" pitchFamily="2" charset="2"/>
              <a:buChar char="ü"/>
            </a:pPr>
            <a:r>
              <a:rPr lang="en-US" sz="2400" dirty="0"/>
              <a:t>There are many hotels and restaurants offering high standard services and unique dishes, which is typical for the region’s diverse and unique cuisine</a:t>
            </a:r>
          </a:p>
        </p:txBody>
      </p:sp>
    </p:spTree>
    <p:extLst>
      <p:ext uri="{BB962C8B-B14F-4D97-AF65-F5344CB8AC3E}">
        <p14:creationId xmlns:p14="http://schemas.microsoft.com/office/powerpoint/2010/main" val="370649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68870" y="2384866"/>
            <a:ext cx="6096000" cy="1938992"/>
          </a:xfrm>
          <a:prstGeom prst="rect">
            <a:avLst/>
          </a:prstGeom>
        </p:spPr>
        <p:txBody>
          <a:bodyPr>
            <a:spAutoFit/>
          </a:bodyPr>
          <a:lstStyle/>
          <a:p>
            <a:pPr algn="ctr"/>
            <a:r>
              <a:rPr lang="en-US" sz="4000" b="1" dirty="0">
                <a:solidFill>
                  <a:schemeClr val="accent1">
                    <a:lumMod val="75000"/>
                  </a:schemeClr>
                </a:solidFill>
              </a:rPr>
              <a:t>THANK YOU FOR YOUR ATTENTION</a:t>
            </a:r>
            <a:br>
              <a:rPr lang="en-US" sz="4000" b="1" dirty="0">
                <a:solidFill>
                  <a:schemeClr val="accent1">
                    <a:lumMod val="75000"/>
                  </a:schemeClr>
                </a:solidFill>
              </a:rPr>
            </a:br>
            <a:endParaRPr lang="en-US" sz="4000" dirty="0"/>
          </a:p>
        </p:txBody>
      </p:sp>
    </p:spTree>
    <p:extLst>
      <p:ext uri="{BB962C8B-B14F-4D97-AF65-F5344CB8AC3E}">
        <p14:creationId xmlns:p14="http://schemas.microsoft.com/office/powerpoint/2010/main" val="3138511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1065</TotalTime>
  <Words>475</Words>
  <Application>Microsoft Office PowerPoint</Application>
  <PresentationFormat>Widescreen</PresentationFormat>
  <Paragraphs>28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GEORGIA</vt:lpstr>
      <vt:lpstr>Main Touristic destinations of Samegrelo-Zemo Svaneti region  https://www.youtube.com/watch?v=cy7U0dDEWIE&amp;feature=youtu.be </vt:lpstr>
      <vt:lpstr>PowerPoint Presentation</vt:lpstr>
      <vt:lpstr>Colkheti National Park</vt:lpstr>
      <vt:lpstr>PowerPoint Presentation</vt:lpstr>
      <vt:lpstr>PowerPoint Presentation</vt:lpstr>
      <vt:lpstr>       HOSPITALITY AND CUISINE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Irakli Tsanava</dc:creator>
  <cp:lastModifiedBy>Giulia Carraro</cp:lastModifiedBy>
  <cp:revision>112</cp:revision>
  <dcterms:created xsi:type="dcterms:W3CDTF">2019-03-20T18:26:51Z</dcterms:created>
  <dcterms:modified xsi:type="dcterms:W3CDTF">2020-07-09T08:20:47Z</dcterms:modified>
</cp:coreProperties>
</file>